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3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80FDA-2258-42C9-A748-21911E6F885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102D3-C1BE-4482-A4F9-D94C969AA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5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0301F-9081-4776-954C-613F58CF58F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Logic Gates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3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Review of Gate Processing</a:t>
            </a:r>
          </a:p>
        </p:txBody>
      </p:sp>
      <p:sp>
        <p:nvSpPr>
          <p:cNvPr id="1454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 NOT gate inverts its single input value</a:t>
            </a:r>
          </a:p>
          <a:p>
            <a:r>
              <a:rPr lang="en-US" altLang="en-US" dirty="0"/>
              <a:t>An AND gate produces 1 if both input values are 1</a:t>
            </a:r>
          </a:p>
          <a:p>
            <a:r>
              <a:rPr lang="en-US" altLang="en-US" dirty="0"/>
              <a:t>An OR gate produces 1 if one or the other or both input values are 1</a:t>
            </a:r>
          </a:p>
          <a:p>
            <a:r>
              <a:rPr lang="en-US" altLang="en-US" dirty="0"/>
              <a:t>An XOR gate produces 1 if one or the other (but not both) input values are 1</a:t>
            </a:r>
          </a:p>
          <a:p>
            <a:r>
              <a:rPr lang="en-US" altLang="en-US" dirty="0"/>
              <a:t>A NAND gate produces the opposite results of an AND gate</a:t>
            </a:r>
          </a:p>
          <a:p>
            <a:r>
              <a:rPr lang="en-US" altLang="en-US" dirty="0"/>
              <a:t>A NOR gate produces the opposite results of an OR gate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07686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Gates with More Inputs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2057400"/>
          </a:xfrm>
        </p:spPr>
        <p:txBody>
          <a:bodyPr>
            <a:normAutofit/>
          </a:bodyPr>
          <a:lstStyle/>
          <a:p>
            <a:r>
              <a:rPr lang="en-US" altLang="en-US" sz="2800"/>
              <a:t>Gates can be designed to accept three or more input values</a:t>
            </a:r>
          </a:p>
          <a:p>
            <a:r>
              <a:rPr lang="en-US" altLang="en-US" sz="2800"/>
              <a:t>A three-input AND gate, for example, produces an output of 1 only if all input values are 1</a:t>
            </a:r>
            <a:endParaRPr lang="en-US" altLang="en-US"/>
          </a:p>
        </p:txBody>
      </p:sp>
      <p:pic>
        <p:nvPicPr>
          <p:cNvPr id="146440" name="Picture 8" descr="c04f07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3733800"/>
            <a:ext cx="63627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881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Circuits</a:t>
            </a:r>
          </a:p>
        </p:txBody>
      </p:sp>
      <p:sp>
        <p:nvSpPr>
          <p:cNvPr id="1484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2800"/>
              <a:t>Two general categories</a:t>
            </a:r>
            <a:r>
              <a:rPr lang="en-US" altLang="en-US" sz="2400"/>
              <a:t> </a:t>
            </a:r>
          </a:p>
          <a:p>
            <a:pPr lvl="1"/>
            <a:r>
              <a:rPr lang="en-US" altLang="en-US" sz="2400"/>
              <a:t>In a </a:t>
            </a:r>
            <a:r>
              <a:rPr lang="en-US" altLang="en-US" sz="2400" b="1"/>
              <a:t>combinational circuit</a:t>
            </a:r>
            <a:r>
              <a:rPr lang="en-US" altLang="en-US" sz="2400"/>
              <a:t>, the input values explicitly determine the output</a:t>
            </a:r>
          </a:p>
          <a:p>
            <a:pPr lvl="1"/>
            <a:r>
              <a:rPr lang="en-US" altLang="en-US" sz="2400"/>
              <a:t>In a </a:t>
            </a:r>
            <a:r>
              <a:rPr lang="en-US" altLang="en-US" sz="2400" b="1"/>
              <a:t>sequential circuit</a:t>
            </a:r>
            <a:r>
              <a:rPr lang="en-US" altLang="en-US" sz="2400"/>
              <a:t>, the output is a function of the input values as well as the existing state of the circuit</a:t>
            </a:r>
          </a:p>
          <a:p>
            <a:r>
              <a:rPr lang="en-US" altLang="en-US" sz="2800"/>
              <a:t>As with gates, we can describe the operations </a:t>
            </a:r>
            <a:br>
              <a:rPr lang="en-US" altLang="en-US" sz="2800"/>
            </a:br>
            <a:r>
              <a:rPr lang="en-US" altLang="en-US" sz="2800"/>
              <a:t>of entire circuits using three notations</a:t>
            </a:r>
          </a:p>
          <a:p>
            <a:pPr lvl="1"/>
            <a:r>
              <a:rPr lang="en-US" altLang="en-US" sz="2400"/>
              <a:t>Boolean expressions</a:t>
            </a:r>
          </a:p>
          <a:p>
            <a:pPr lvl="1"/>
            <a:r>
              <a:rPr lang="en-US" altLang="en-US" sz="2400"/>
              <a:t>logic diagrams</a:t>
            </a:r>
          </a:p>
          <a:p>
            <a:pPr lvl="1"/>
            <a:r>
              <a:rPr lang="en-US" altLang="en-US" sz="2400"/>
              <a:t>truth tables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42567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Combinational Circuits</a:t>
            </a:r>
          </a:p>
        </p:txBody>
      </p:sp>
      <p:sp>
        <p:nvSpPr>
          <p:cNvPr id="14951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800"/>
              <a:t>Gates are combined into circuits by using the output of one gate as the input for another</a:t>
            </a:r>
            <a:endParaRPr lang="en-US" altLang="en-US"/>
          </a:p>
        </p:txBody>
      </p:sp>
      <p:pic>
        <p:nvPicPr>
          <p:cNvPr id="149512" name="Picture 8" descr="c04p099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819400"/>
            <a:ext cx="632460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844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Combinational Circuits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4–</a:t>
            </a:r>
            <a:fld id="{ABDFC6FA-4A0A-4608-BF82-7B429FC238E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648200"/>
            <a:ext cx="82296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/>
              <a:t>Because there are three inputs to this circuit, eight rows are required to describe all possible input combinations</a:t>
            </a:r>
          </a:p>
          <a:p>
            <a:r>
              <a:rPr lang="en-US" altLang="en-US" sz="2400"/>
              <a:t>This same circuit using Boolean algebra: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Times New Roman" pitchFamily="18" charset="0"/>
              </a:rPr>
              <a:t>(AB + AC)</a:t>
            </a:r>
            <a:endParaRPr lang="en-US" altLang="en-US" sz="2400"/>
          </a:p>
        </p:txBody>
      </p:sp>
      <p:pic>
        <p:nvPicPr>
          <p:cNvPr id="173060" name="Picture 4" descr="c04p100a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652588"/>
            <a:ext cx="55626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89664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200"/>
              <a:t>Now let’s go the other way; let’s take a Boolean expression and draw</a:t>
            </a:r>
            <a:endParaRPr lang="en-US" alt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219200"/>
          </a:xfrm>
        </p:spPr>
        <p:txBody>
          <a:bodyPr/>
          <a:lstStyle/>
          <a:p>
            <a:r>
              <a:rPr lang="en-US" altLang="en-US" sz="2400"/>
              <a:t>Consider the following Boolean expression: </a:t>
            </a:r>
            <a:r>
              <a:rPr lang="en-US" altLang="en-US" sz="2400">
                <a:latin typeface="Times New Roman" pitchFamily="18" charset="0"/>
              </a:rPr>
              <a:t>A(B + C)</a:t>
            </a:r>
            <a:endParaRPr lang="en-US" altLang="en-US" sz="2100"/>
          </a:p>
        </p:txBody>
      </p:sp>
      <p:pic>
        <p:nvPicPr>
          <p:cNvPr id="150536" name="Picture 8" descr="c04p100b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4191000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537" name="Picture 9" descr="c04p101a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66975"/>
            <a:ext cx="3733800" cy="235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457200" y="51054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0">
                <a:latin typeface="Arial" pitchFamily="34" charset="0"/>
              </a:rPr>
              <a:t>Now compare the final result column in this truth table to the truth table for the previous example</a:t>
            </a:r>
            <a:endParaRPr lang="en-US" altLang="en-US" sz="2800" b="0">
              <a:latin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100" b="0">
                <a:latin typeface="Arial" pitchFamily="34" charset="0"/>
              </a:rPr>
              <a:t>They are identical</a:t>
            </a:r>
            <a:endParaRPr lang="en-US" altLang="en-US" sz="2800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5719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Properties of Boolean Algebra</a:t>
            </a:r>
          </a:p>
        </p:txBody>
      </p:sp>
      <p:pic>
        <p:nvPicPr>
          <p:cNvPr id="151560" name="Picture 8" descr="c04p101b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198688"/>
            <a:ext cx="8763000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61295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Adders</a:t>
            </a:r>
          </a:p>
        </p:txBody>
      </p:sp>
      <p:sp>
        <p:nvSpPr>
          <p:cNvPr id="152587" name="Rectangle 11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At the digital logic level, addition is performed in binary </a:t>
            </a:r>
          </a:p>
          <a:p>
            <a:r>
              <a:rPr lang="en-US" altLang="en-US" dirty="0"/>
              <a:t>Addition operations are carried out </a:t>
            </a:r>
            <a:br>
              <a:rPr lang="en-US" altLang="en-US" dirty="0"/>
            </a:br>
            <a:r>
              <a:rPr lang="en-US" altLang="en-US" dirty="0"/>
              <a:t>by special circuits called, appropriately, </a:t>
            </a:r>
            <a:r>
              <a:rPr lang="en-US" altLang="en-US" b="1" dirty="0"/>
              <a:t>adders</a:t>
            </a:r>
          </a:p>
          <a:p>
            <a:r>
              <a:rPr lang="en-US" altLang="en-US" sz="2800" dirty="0"/>
              <a:t>The result of adding two binary digits could produce a </a:t>
            </a:r>
            <a:r>
              <a:rPr lang="en-US" altLang="en-US" sz="2800" i="1" dirty="0"/>
              <a:t>carry value</a:t>
            </a:r>
            <a:endParaRPr lang="en-US" altLang="en-US" sz="2800" dirty="0"/>
          </a:p>
          <a:p>
            <a:r>
              <a:rPr lang="en-US" altLang="en-US" sz="2800" dirty="0"/>
              <a:t>Recall that 1 + 1 = 10 </a:t>
            </a:r>
            <a:br>
              <a:rPr lang="en-US" altLang="en-US" sz="2800" dirty="0"/>
            </a:br>
            <a:r>
              <a:rPr lang="en-US" altLang="en-US" sz="2800" dirty="0"/>
              <a:t>in base two </a:t>
            </a:r>
          </a:p>
          <a:p>
            <a:r>
              <a:rPr lang="en-US" altLang="en-US" sz="2800" dirty="0"/>
              <a:t>A circuit that computes the sum of two bits </a:t>
            </a:r>
            <a:br>
              <a:rPr lang="en-US" altLang="en-US" sz="2800" dirty="0"/>
            </a:br>
            <a:r>
              <a:rPr lang="en-US" altLang="en-US" sz="2800" dirty="0"/>
              <a:t>and produces the correct carry bit is called a </a:t>
            </a:r>
            <a:r>
              <a:rPr lang="en-US" altLang="en-US" sz="2800" b="1" dirty="0"/>
              <a:t>half adder</a:t>
            </a:r>
            <a:endParaRPr lang="en-US" altLang="en-US" sz="28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187371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Adders</a:t>
            </a:r>
          </a:p>
        </p:txBody>
      </p:sp>
      <p:sp>
        <p:nvSpPr>
          <p:cNvPr id="17716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114800" y="1295400"/>
            <a:ext cx="4724400" cy="25146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Circuit diagram representing </a:t>
            </a:r>
            <a:br>
              <a:rPr lang="en-US" altLang="en-US" sz="2800" dirty="0"/>
            </a:br>
            <a:r>
              <a:rPr lang="en-US" altLang="en-US" sz="2800" dirty="0"/>
              <a:t>a half adder</a:t>
            </a:r>
          </a:p>
          <a:p>
            <a:r>
              <a:rPr lang="en-US" altLang="en-US" sz="2800" dirty="0"/>
              <a:t>Two Boolean expressions:</a:t>
            </a:r>
          </a:p>
          <a:p>
            <a:pPr>
              <a:buFontTx/>
              <a:buNone/>
            </a:pPr>
            <a:r>
              <a:rPr lang="en-US" altLang="en-US" dirty="0">
                <a:latin typeface="Times New Roman" pitchFamily="18" charset="0"/>
              </a:rPr>
              <a:t>	sum = A </a:t>
            </a:r>
            <a:r>
              <a:rPr lang="en-US" altLang="en-US" dirty="0">
                <a:latin typeface="Times New Roman" pitchFamily="18" charset="0"/>
                <a:sym typeface="Symbol" pitchFamily="18" charset="2"/>
              </a:rPr>
              <a:t></a:t>
            </a:r>
            <a:r>
              <a:rPr lang="en-US" altLang="en-US" dirty="0">
                <a:latin typeface="Times New Roman" pitchFamily="18" charset="0"/>
              </a:rPr>
              <a:t> 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18" charset="0"/>
              </a:rPr>
              <a:t>	carry = AB</a:t>
            </a:r>
          </a:p>
        </p:txBody>
      </p:sp>
      <p:pic>
        <p:nvPicPr>
          <p:cNvPr id="177157" name="Picture 5" descr="c04p103b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351459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c04p103a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933" y="3810000"/>
            <a:ext cx="46863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367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Integrated Circuits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295400"/>
          </a:xfrm>
        </p:spPr>
        <p:txBody>
          <a:bodyPr/>
          <a:lstStyle/>
          <a:p>
            <a:r>
              <a:rPr lang="en-US" altLang="en-US"/>
              <a:t>Integrated circuits (IC) are classified by the number of gates contained in them</a:t>
            </a:r>
          </a:p>
        </p:txBody>
      </p:sp>
      <p:pic>
        <p:nvPicPr>
          <p:cNvPr id="185348" name="Picture 4" descr="c04p107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90875"/>
            <a:ext cx="88392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235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Identify the basic gates and describe the behavior of each</a:t>
            </a:r>
          </a:p>
          <a:p>
            <a:r>
              <a:rPr lang="en-US" altLang="en-US" dirty="0"/>
              <a:t>Combine basic gates into circuits</a:t>
            </a:r>
          </a:p>
          <a:p>
            <a:r>
              <a:rPr lang="en-US" altLang="en-US" dirty="0"/>
              <a:t>Describe the behavior of a gate using Boolean expressions, truth tables, and logic diagrams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29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Integrated Circuits</a:t>
            </a:r>
          </a:p>
        </p:txBody>
      </p:sp>
      <p:pic>
        <p:nvPicPr>
          <p:cNvPr id="186372" name="Picture 4" descr="c04f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565275"/>
            <a:ext cx="69342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25320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CPU Chips</a:t>
            </a:r>
          </a:p>
        </p:txBody>
      </p:sp>
      <p:sp>
        <p:nvSpPr>
          <p:cNvPr id="15668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153400" cy="4572000"/>
          </a:xfrm>
        </p:spPr>
        <p:txBody>
          <a:bodyPr/>
          <a:lstStyle/>
          <a:p>
            <a:r>
              <a:rPr lang="en-US" altLang="en-US"/>
              <a:t>The most important integrated circuit </a:t>
            </a:r>
            <a:br>
              <a:rPr lang="en-US" altLang="en-US"/>
            </a:br>
            <a:r>
              <a:rPr lang="en-US" altLang="en-US"/>
              <a:t>in any computer is the Central Processing Unit, or CPU</a:t>
            </a:r>
          </a:p>
          <a:p>
            <a:r>
              <a:rPr lang="en-US" altLang="en-US"/>
              <a:t>Each CPU chip has a large number </a:t>
            </a:r>
            <a:br>
              <a:rPr lang="en-US" altLang="en-US"/>
            </a:br>
            <a:r>
              <a:rPr lang="en-US" altLang="en-US"/>
              <a:t>of pins through which essentially all communication in a computer system occurs</a:t>
            </a:r>
          </a:p>
        </p:txBody>
      </p:sp>
    </p:spTree>
    <p:extLst>
      <p:ext uri="{BB962C8B-B14F-4D97-AF65-F5344CB8AC3E}">
        <p14:creationId xmlns:p14="http://schemas.microsoft.com/office/powerpoint/2010/main" val="38574901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</a:t>
            </a:r>
            <a:r>
              <a:rPr lang="en-US" altLang="en-US" b="1" dirty="0"/>
              <a:t>gate</a:t>
            </a:r>
            <a:r>
              <a:rPr lang="en-US" altLang="en-US" dirty="0"/>
              <a:t> is a device that performs a basic operation on electrical signals</a:t>
            </a:r>
          </a:p>
          <a:p>
            <a:r>
              <a:rPr lang="en-US" altLang="en-US" dirty="0"/>
              <a:t>Gates are combined into </a:t>
            </a:r>
            <a:r>
              <a:rPr lang="en-US" altLang="en-US" b="1" dirty="0"/>
              <a:t>circuits</a:t>
            </a:r>
            <a:r>
              <a:rPr lang="en-US" altLang="en-US" dirty="0"/>
              <a:t> to perform more complicated tasks</a:t>
            </a:r>
          </a:p>
          <a:p>
            <a:r>
              <a:rPr lang="en-US" altLang="en-US" dirty="0"/>
              <a:t>describing the behavior of gates </a:t>
            </a:r>
            <a:br>
              <a:rPr lang="en-US" altLang="en-US" dirty="0"/>
            </a:br>
            <a:r>
              <a:rPr lang="en-US" altLang="en-US" dirty="0"/>
              <a:t>and circuits by</a:t>
            </a:r>
          </a:p>
          <a:p>
            <a:pPr lvl="1"/>
            <a:r>
              <a:rPr lang="en-US" altLang="en-US" dirty="0"/>
              <a:t>Boolean expressions</a:t>
            </a:r>
          </a:p>
          <a:p>
            <a:pPr lvl="1"/>
            <a:r>
              <a:rPr lang="en-US" altLang="en-US" dirty="0"/>
              <a:t>logic diagrams</a:t>
            </a:r>
          </a:p>
          <a:p>
            <a:pPr lvl="1"/>
            <a:r>
              <a:rPr lang="en-US" altLang="en-US" dirty="0"/>
              <a:t>truth tables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5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/>
              <a:t>six types of gates</a:t>
            </a:r>
            <a:endParaRPr lang="en-US" altLang="en-US" dirty="0"/>
          </a:p>
          <a:p>
            <a:pPr lvl="1"/>
            <a:r>
              <a:rPr lang="en-US" altLang="en-US" sz="2400" dirty="0"/>
              <a:t>NOT</a:t>
            </a:r>
          </a:p>
          <a:p>
            <a:pPr lvl="1"/>
            <a:r>
              <a:rPr lang="en-US" altLang="en-US" sz="2400" dirty="0"/>
              <a:t>AND</a:t>
            </a:r>
          </a:p>
          <a:p>
            <a:pPr lvl="1"/>
            <a:r>
              <a:rPr lang="en-US" altLang="en-US" sz="2400" dirty="0"/>
              <a:t>OR</a:t>
            </a:r>
          </a:p>
          <a:p>
            <a:pPr lvl="1"/>
            <a:r>
              <a:rPr lang="en-US" altLang="en-US" sz="2400" dirty="0"/>
              <a:t>XOR</a:t>
            </a:r>
          </a:p>
          <a:p>
            <a:pPr lvl="1"/>
            <a:r>
              <a:rPr lang="en-US" altLang="en-US" sz="2400" dirty="0"/>
              <a:t>NAND</a:t>
            </a:r>
          </a:p>
          <a:p>
            <a:pPr lvl="1"/>
            <a:r>
              <a:rPr lang="en-US" altLang="en-US" sz="2400" dirty="0"/>
              <a:t>NOR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8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 Gate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3048000"/>
          </a:xfrm>
        </p:spPr>
        <p:txBody>
          <a:bodyPr>
            <a:normAutofit/>
          </a:bodyPr>
          <a:lstStyle/>
          <a:p>
            <a:r>
              <a:rPr lang="en-US" altLang="en-US" dirty="0"/>
              <a:t>A NOT gate accepts one input value </a:t>
            </a:r>
            <a:br>
              <a:rPr lang="en-US" altLang="en-US" dirty="0"/>
            </a:br>
            <a:r>
              <a:rPr lang="en-US" altLang="en-US" dirty="0"/>
              <a:t>and produces one output value</a:t>
            </a:r>
          </a:p>
          <a:p>
            <a:r>
              <a:rPr lang="en-US" altLang="en-US" dirty="0"/>
              <a:t>By definition, if the input value for a NOT gate is 0, the output value is 1, and if the input value is 1, the output is 0 </a:t>
            </a:r>
          </a:p>
          <a:p>
            <a:r>
              <a:rPr lang="en-US" altLang="en-US" dirty="0"/>
              <a:t>A NOT gate is sometimes referred to as an </a:t>
            </a:r>
            <a:r>
              <a:rPr lang="en-US" altLang="en-US" i="1" dirty="0"/>
              <a:t>inverter</a:t>
            </a:r>
            <a:r>
              <a:rPr lang="en-US" altLang="en-US" dirty="0"/>
              <a:t> because it inverts the input value</a:t>
            </a:r>
          </a:p>
          <a:p>
            <a:endParaRPr lang="en-US" altLang="en-US" dirty="0"/>
          </a:p>
        </p:txBody>
      </p:sp>
      <p:pic>
        <p:nvPicPr>
          <p:cNvPr id="140296" name="Picture 8" descr="c04f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8534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933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Gate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2133600"/>
          </a:xfrm>
        </p:spPr>
        <p:txBody>
          <a:bodyPr>
            <a:normAutofit/>
          </a:bodyPr>
          <a:lstStyle/>
          <a:p>
            <a:r>
              <a:rPr lang="en-US" altLang="en-US"/>
              <a:t>An AND gate accepts two input signals</a:t>
            </a:r>
          </a:p>
          <a:p>
            <a:r>
              <a:rPr lang="en-US" altLang="en-US"/>
              <a:t>If the two input values for an AND gate are both 1, the output is 1; otherwise, the output is 0</a:t>
            </a:r>
          </a:p>
        </p:txBody>
      </p:sp>
      <p:pic>
        <p:nvPicPr>
          <p:cNvPr id="141320" name="Picture 8" descr="c04f0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886200"/>
            <a:ext cx="784860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088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 Gate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381000" y="2286000"/>
            <a:ext cx="8382000" cy="1219200"/>
          </a:xfrm>
        </p:spPr>
        <p:txBody>
          <a:bodyPr/>
          <a:lstStyle/>
          <a:p>
            <a:r>
              <a:rPr lang="en-US" altLang="en-US"/>
              <a:t>If the two input values are both 0, the output value is 0; otherwise, the output is 1</a:t>
            </a:r>
          </a:p>
        </p:txBody>
      </p:sp>
      <p:pic>
        <p:nvPicPr>
          <p:cNvPr id="142344" name="Picture 8" descr="c04f0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581400"/>
            <a:ext cx="845820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951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XOR Gate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4–</a:t>
            </a:r>
            <a:fld id="{B4B359B3-C582-4ECA-B17F-6D7E4563355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382000" cy="33528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dirty="0"/>
              <a:t>XOR, or </a:t>
            </a:r>
            <a:r>
              <a:rPr lang="en-US" altLang="en-US" i="1" dirty="0"/>
              <a:t>exclusive</a:t>
            </a:r>
            <a:r>
              <a:rPr lang="en-US" altLang="en-US" dirty="0"/>
              <a:t> OR, gate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An XOR gate produces 0 if its two inputs are the same, and a 1 otherwise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Note the difference between the XOR gate </a:t>
            </a:r>
            <a:br>
              <a:rPr lang="en-US" altLang="en-US" dirty="0"/>
            </a:br>
            <a:r>
              <a:rPr lang="en-US" altLang="en-US" dirty="0"/>
              <a:t>and the OR gate; they differ only in one </a:t>
            </a:r>
            <a:br>
              <a:rPr lang="en-US" altLang="en-US" dirty="0"/>
            </a:br>
            <a:r>
              <a:rPr lang="en-US" altLang="en-US" dirty="0"/>
              <a:t>input situation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When both input signals are 1, the OR gate produces a 1 and the XOR produces a 0</a:t>
            </a:r>
          </a:p>
        </p:txBody>
      </p:sp>
      <p:pic>
        <p:nvPicPr>
          <p:cNvPr id="5" name="Picture 4" descr="c04f0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45000"/>
            <a:ext cx="84582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95530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NAND and NOR Gates</a:t>
            </a:r>
          </a:p>
        </p:txBody>
      </p:sp>
      <p:sp>
        <p:nvSpPr>
          <p:cNvPr id="14439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en-US" sz="2800"/>
              <a:t>The NAND and NOR gates are essentially the opposite of the AND and OR gates, respectively</a:t>
            </a:r>
            <a:endParaRPr lang="en-US" altLang="en-US"/>
          </a:p>
        </p:txBody>
      </p:sp>
      <p:pic>
        <p:nvPicPr>
          <p:cNvPr id="144392" name="Picture 8" descr="c04f05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5486400" cy="170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393" name="Picture 9" descr="c04f06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5486400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345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2762</TotalTime>
  <Words>504</Words>
  <Application>Microsoft Office PowerPoint</Application>
  <PresentationFormat>On-screen Show (4:3)</PresentationFormat>
  <Paragraphs>85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Origin</vt:lpstr>
      <vt:lpstr>Logic Gates</vt:lpstr>
      <vt:lpstr>Objectives</vt:lpstr>
      <vt:lpstr>Definition</vt:lpstr>
      <vt:lpstr>Gates</vt:lpstr>
      <vt:lpstr>NOT Gate</vt:lpstr>
      <vt:lpstr>AND Gate</vt:lpstr>
      <vt:lpstr>OR Gate</vt:lpstr>
      <vt:lpstr>XOR Gate</vt:lpstr>
      <vt:lpstr>NAND and NOR Gates</vt:lpstr>
      <vt:lpstr>Review of Gate Processing</vt:lpstr>
      <vt:lpstr>Gates with More Inputs</vt:lpstr>
      <vt:lpstr>Circuits</vt:lpstr>
      <vt:lpstr>Combinational Circuits</vt:lpstr>
      <vt:lpstr>Combinational Circuits</vt:lpstr>
      <vt:lpstr>Now let’s go the other way; let’s take a Boolean expression and draw</vt:lpstr>
      <vt:lpstr>Properties of Boolean Algebra</vt:lpstr>
      <vt:lpstr>Adders</vt:lpstr>
      <vt:lpstr>Adders</vt:lpstr>
      <vt:lpstr>Integrated Circuits</vt:lpstr>
      <vt:lpstr>Integrated Circuits</vt:lpstr>
      <vt:lpstr>CPU Chips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Gates</dc:title>
  <dc:creator>shady</dc:creator>
  <cp:lastModifiedBy>shady.elmashad@feng.bu.edu.eg</cp:lastModifiedBy>
  <cp:revision>60</cp:revision>
  <dcterms:created xsi:type="dcterms:W3CDTF">2006-08-16T00:00:00Z</dcterms:created>
  <dcterms:modified xsi:type="dcterms:W3CDTF">2018-02-18T09:30:07Z</dcterms:modified>
</cp:coreProperties>
</file>